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4" r:id="rId4"/>
    <p:sldId id="265" r:id="rId5"/>
    <p:sldId id="275" r:id="rId6"/>
    <p:sldId id="273" r:id="rId7"/>
    <p:sldId id="274" r:id="rId8"/>
    <p:sldId id="266" r:id="rId9"/>
    <p:sldId id="267" r:id="rId10"/>
    <p:sldId id="276" r:id="rId1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5A326-7857-4796-822D-00D11A4AD000}" type="datetimeFigureOut">
              <a:rPr kumimoji="1" lang="ja-JP" altLang="en-US" smtClean="0"/>
              <a:pPr/>
              <a:t>2011/9/28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CF92E-F7F7-4737-A99C-B3DCB341554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06B0E-F3C3-4A31-AEB7-8057DCCE434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470025"/>
          </a:xfrm>
        </p:spPr>
        <p:txBody>
          <a:bodyPr/>
          <a:lstStyle/>
          <a:p>
            <a:r>
              <a:rPr lang="en-US" altLang="ja-JP" dirty="0"/>
              <a:t>Effort to identify the critical issues for high gradient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LCWS11, Granada</a:t>
            </a:r>
          </a:p>
          <a:p>
            <a:r>
              <a:rPr kumimoji="1" lang="en-US" altLang="ja-JP" dirty="0" smtClean="0"/>
              <a:t>Sep. 28,2011</a:t>
            </a:r>
          </a:p>
          <a:p>
            <a:r>
              <a:rPr kumimoji="1" lang="en-US" altLang="ja-JP" dirty="0" smtClean="0"/>
              <a:t>T. Higo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42910" y="1214422"/>
            <a:ext cx="8043890" cy="5143536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ja-JP" dirty="0" smtClean="0"/>
              <a:t>Systematic study should be done in several years, in such as by 2016</a:t>
            </a:r>
          </a:p>
          <a:p>
            <a:r>
              <a:rPr lang="en-US" altLang="ja-JP" dirty="0" smtClean="0"/>
              <a:t>Try to evaluate the relevant basic technologies</a:t>
            </a:r>
          </a:p>
          <a:p>
            <a:r>
              <a:rPr kumimoji="1" lang="en-US" altLang="ja-JP" dirty="0" smtClean="0"/>
              <a:t>With a simple setup firstly, then confirm in prototype structures</a:t>
            </a:r>
          </a:p>
          <a:p>
            <a:r>
              <a:rPr lang="en-US" altLang="ja-JP" dirty="0" smtClean="0"/>
              <a:t>Such items as below are to be discussed and programmed</a:t>
            </a:r>
          </a:p>
          <a:p>
            <a:pPr lvl="1"/>
            <a:r>
              <a:rPr kumimoji="1" lang="en-US" altLang="ja-JP" dirty="0" smtClean="0"/>
              <a:t>Geometry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Surface defects (diamond-carbide, turning-milling) </a:t>
            </a:r>
          </a:p>
          <a:p>
            <a:pPr lvl="1"/>
            <a:r>
              <a:rPr lang="en-US" altLang="ja-JP" dirty="0" smtClean="0"/>
              <a:t>CP thickness</a:t>
            </a:r>
          </a:p>
          <a:p>
            <a:pPr lvl="1"/>
            <a:r>
              <a:rPr kumimoji="1" lang="en-US" altLang="ja-JP" dirty="0" smtClean="0"/>
              <a:t>High-temperature treatment</a:t>
            </a:r>
          </a:p>
          <a:p>
            <a:pPr lvl="1"/>
            <a:r>
              <a:rPr lang="en-US" altLang="ja-JP" dirty="0" smtClean="0"/>
              <a:t>D</a:t>
            </a:r>
            <a:r>
              <a:rPr kumimoji="1" lang="en-US" altLang="ja-JP" dirty="0" smtClean="0"/>
              <a:t>ust suppression</a:t>
            </a:r>
          </a:p>
          <a:p>
            <a:pPr lvl="1"/>
            <a:r>
              <a:rPr lang="en-US" altLang="ja-JP" dirty="0" smtClean="0"/>
              <a:t>V</a:t>
            </a:r>
            <a:r>
              <a:rPr kumimoji="1" lang="en-US" altLang="ja-JP" dirty="0" smtClean="0"/>
              <a:t>acuum bake at 650C</a:t>
            </a:r>
          </a:p>
          <a:p>
            <a:pPr lvl="1"/>
            <a:r>
              <a:rPr kumimoji="1" lang="en-US" altLang="ja-JP" dirty="0" smtClean="0"/>
              <a:t>etc. </a:t>
            </a:r>
            <a:endParaRPr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Present main focus toward LC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71472" y="1500174"/>
            <a:ext cx="8115328" cy="4625989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CLIC prototype structures</a:t>
            </a:r>
          </a:p>
          <a:p>
            <a:pPr lvl="1"/>
            <a:r>
              <a:rPr kumimoji="1" lang="en-US" altLang="ja-JP" dirty="0" smtClean="0"/>
              <a:t>Ls=25cm</a:t>
            </a:r>
          </a:p>
          <a:p>
            <a:pPr lvl="1"/>
            <a:r>
              <a:rPr lang="en-US" altLang="ja-JP" dirty="0" smtClean="0"/>
              <a:t>Vg/c=~1%</a:t>
            </a:r>
          </a:p>
          <a:p>
            <a:pPr lvl="1"/>
            <a:r>
              <a:rPr kumimoji="1" lang="en-US" altLang="ja-JP" dirty="0" smtClean="0"/>
              <a:t>TW</a:t>
            </a:r>
          </a:p>
          <a:p>
            <a:pPr lvl="1"/>
            <a:r>
              <a:rPr lang="en-US" altLang="ja-JP" dirty="0" smtClean="0"/>
              <a:t>100MV/m</a:t>
            </a:r>
            <a:endParaRPr kumimoji="1" lang="en-US" altLang="ja-JP" dirty="0" smtClean="0"/>
          </a:p>
          <a:p>
            <a:pPr lvl="1"/>
            <a:endParaRPr kumimoji="1" lang="en-US" altLang="ja-JP" dirty="0" smtClean="0"/>
          </a:p>
          <a:p>
            <a:r>
              <a:rPr lang="en-US" altLang="ja-JP" dirty="0" smtClean="0"/>
              <a:t>Basic studies to understand</a:t>
            </a:r>
          </a:p>
          <a:p>
            <a:pPr lvl="1"/>
            <a:r>
              <a:rPr kumimoji="1" lang="en-US" altLang="ja-JP" dirty="0" smtClean="0"/>
              <a:t>BDR</a:t>
            </a:r>
          </a:p>
          <a:p>
            <a:pPr lvl="1"/>
            <a:r>
              <a:rPr lang="en-US" altLang="ja-JP" dirty="0" smtClean="0"/>
              <a:t>BD trigger</a:t>
            </a:r>
          </a:p>
          <a:p>
            <a:pPr lvl="1"/>
            <a:r>
              <a:rPr kumimoji="1" lang="en-US" altLang="ja-JP" dirty="0" smtClean="0"/>
              <a:t>Deterioration through long-term operation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Basic technology </a:t>
            </a:r>
            <a:br>
              <a:rPr kumimoji="1" lang="en-US" altLang="ja-JP" dirty="0" smtClean="0"/>
            </a:br>
            <a:r>
              <a:rPr kumimoji="1" lang="en-US" altLang="ja-JP" dirty="0" smtClean="0"/>
              <a:t>and critical issues to be (re-)examined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383087"/>
          </a:xfrm>
        </p:spPr>
        <p:txBody>
          <a:bodyPr/>
          <a:lstStyle/>
          <a:p>
            <a:r>
              <a:rPr kumimoji="1" lang="en-US" altLang="ja-JP" dirty="0" smtClean="0"/>
              <a:t>Established as of GLC (SLAC/KEK)</a:t>
            </a:r>
          </a:p>
          <a:p>
            <a:r>
              <a:rPr lang="en-US" altLang="ja-JP" dirty="0" smtClean="0"/>
              <a:t>Nominal technology </a:t>
            </a:r>
          </a:p>
          <a:p>
            <a:pPr lvl="1"/>
            <a:r>
              <a:rPr kumimoji="1" lang="en-US" altLang="ja-JP" dirty="0" smtClean="0"/>
              <a:t>Copper</a:t>
            </a:r>
          </a:p>
          <a:p>
            <a:pPr lvl="1"/>
            <a:r>
              <a:rPr lang="en-US" altLang="ja-JP" dirty="0" smtClean="0"/>
              <a:t>Diamond tool + milling (diamond / carbide)</a:t>
            </a:r>
          </a:p>
          <a:p>
            <a:pPr lvl="1"/>
            <a:r>
              <a:rPr kumimoji="1" lang="en-US" altLang="ja-JP" dirty="0" smtClean="0"/>
              <a:t>Chemical etching (sub-micron to a few microns)</a:t>
            </a:r>
          </a:p>
          <a:p>
            <a:pPr lvl="1"/>
            <a:r>
              <a:rPr kumimoji="1" lang="en-US" altLang="ja-JP" dirty="0" smtClean="0"/>
              <a:t>Diffusion bonding (1000C, 1hr)</a:t>
            </a:r>
          </a:p>
          <a:p>
            <a:pPr lvl="1"/>
            <a:r>
              <a:rPr lang="en-US" altLang="ja-JP" dirty="0" smtClean="0"/>
              <a:t>Vacuum baking at 650C for a week</a:t>
            </a:r>
          </a:p>
          <a:p>
            <a:r>
              <a:rPr kumimoji="1" lang="en-US" altLang="ja-JP" dirty="0" smtClean="0"/>
              <a:t>Not well confirmed nor further developed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Further improvement needed?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740277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YES</a:t>
            </a:r>
          </a:p>
          <a:p>
            <a:r>
              <a:rPr kumimoji="1" lang="en-US" altLang="ja-JP" dirty="0" smtClean="0"/>
              <a:t>Improvement is not fully addressed</a:t>
            </a:r>
          </a:p>
          <a:p>
            <a:pPr lvl="1"/>
            <a:r>
              <a:rPr lang="en-US" altLang="ja-JP" dirty="0" smtClean="0"/>
              <a:t>Because present focus is to evaluate prototype structures based on the basic technology</a:t>
            </a:r>
          </a:p>
          <a:p>
            <a:endParaRPr kumimoji="1" lang="en-US" altLang="ja-JP" sz="1600" dirty="0" smtClean="0"/>
          </a:p>
          <a:p>
            <a:r>
              <a:rPr kumimoji="1" lang="en-US" altLang="ja-JP" dirty="0" smtClean="0"/>
              <a:t>Improvement is MUST if the present technology stands at the poorer or critical point compared to CLIC</a:t>
            </a:r>
          </a:p>
          <a:p>
            <a:pPr lvl="1"/>
            <a:r>
              <a:rPr lang="en-US" altLang="ja-JP" dirty="0" smtClean="0"/>
              <a:t>Targeting should be at 80-100MV/m for now</a:t>
            </a:r>
            <a:endParaRPr kumimoji="1"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285884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Need to systematically understand all the </a:t>
            </a:r>
            <a:r>
              <a:rPr lang="en-US" altLang="ja-JP" dirty="0" smtClean="0"/>
              <a:t>results on </a:t>
            </a:r>
            <a:r>
              <a:rPr kumimoji="1" lang="en-US" altLang="ja-JP" dirty="0" smtClean="0"/>
              <a:t>prototype structures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42976" y="1928802"/>
            <a:ext cx="65722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/>
              <a:t>On relevant structures</a:t>
            </a:r>
          </a:p>
          <a:p>
            <a:r>
              <a:rPr lang="en-US" altLang="ja-JP" sz="4000" dirty="0" smtClean="0"/>
              <a:t>	Fabrication</a:t>
            </a:r>
          </a:p>
          <a:p>
            <a:r>
              <a:rPr kumimoji="1" lang="en-US" altLang="ja-JP" sz="4000" dirty="0" smtClean="0"/>
              <a:t>	Preparation</a:t>
            </a:r>
          </a:p>
          <a:p>
            <a:r>
              <a:rPr kumimoji="1" lang="en-US" altLang="ja-JP" sz="4000" dirty="0" smtClean="0"/>
              <a:t>	Test result</a:t>
            </a:r>
            <a:endParaRPr lang="en-US" altLang="ja-JP" sz="1200" dirty="0" smtClean="0"/>
          </a:p>
          <a:p>
            <a:r>
              <a:rPr kumimoji="1" lang="en-US" altLang="ja-JP" sz="4000" dirty="0" smtClean="0"/>
              <a:t>CERN EDMS already does it?</a:t>
            </a:r>
          </a:p>
          <a:p>
            <a:r>
              <a:rPr lang="en-US" altLang="ja-JP" sz="4000" dirty="0" smtClean="0"/>
              <a:t>	Probably no</a:t>
            </a:r>
          </a:p>
          <a:p>
            <a:r>
              <a:rPr lang="en-US" altLang="ja-JP" sz="4000" dirty="0" smtClean="0"/>
              <a:t>        We need refinement</a:t>
            </a:r>
            <a:endParaRPr kumimoji="1" lang="en-US" altLang="ja-JP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Some technical trials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57224" y="1142984"/>
            <a:ext cx="714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Higashi Dolgashev</a:t>
            </a:r>
          </a:p>
          <a:p>
            <a:pPr lvl="1"/>
            <a:r>
              <a:rPr lang="en-US" altLang="ja-JP" sz="2800" dirty="0" smtClean="0"/>
              <a:t> very important</a:t>
            </a:r>
          </a:p>
          <a:p>
            <a:pPr lvl="1"/>
            <a:r>
              <a:rPr lang="en-US" altLang="ja-JP" sz="2800" dirty="0" smtClean="0"/>
              <a:t>material determines all?</a:t>
            </a:r>
          </a:p>
          <a:p>
            <a:pPr lvl="1"/>
            <a:r>
              <a:rPr kumimoji="1" lang="en-US" altLang="ja-JP" sz="2800" dirty="0" smtClean="0"/>
              <a:t>  for very high gradient or too high ?</a:t>
            </a:r>
            <a:endParaRPr kumimoji="1" lang="ja-JP" altLang="en-US" sz="28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57224" y="4286256"/>
            <a:ext cx="7215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KEK will</a:t>
            </a:r>
          </a:p>
          <a:p>
            <a:r>
              <a:rPr lang="en-US" altLang="ja-JP" sz="2800" dirty="0" smtClean="0"/>
              <a:t>	Try to study with simple setup</a:t>
            </a:r>
          </a:p>
          <a:p>
            <a:r>
              <a:rPr kumimoji="1" lang="en-US" altLang="ja-JP" sz="2800" dirty="0" smtClean="0"/>
              <a:t>	</a:t>
            </a:r>
            <a:r>
              <a:rPr lang="en-US" altLang="ja-JP" sz="2800" dirty="0" smtClean="0"/>
              <a:t>T</a:t>
            </a:r>
            <a:r>
              <a:rPr kumimoji="1" lang="en-US" altLang="ja-JP" sz="2800" dirty="0" smtClean="0"/>
              <a:t>ake the essential features of CLIC</a:t>
            </a:r>
            <a:endParaRPr kumimoji="1" lang="ja-JP" altLang="en-US" sz="28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28662" y="2928934"/>
            <a:ext cx="67151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CERN  is</a:t>
            </a:r>
          </a:p>
          <a:p>
            <a:r>
              <a:rPr lang="en-US" altLang="ja-JP" sz="2800" dirty="0" smtClean="0"/>
              <a:t>	Following SLAC/KEK basic technology </a:t>
            </a:r>
          </a:p>
          <a:p>
            <a:r>
              <a:rPr lang="en-US" altLang="ja-JP" sz="2800" dirty="0" smtClean="0"/>
              <a:t>	But some modifications already exists</a:t>
            </a:r>
            <a:endParaRPr kumimoji="1" lang="ja-JP" altLang="en-US" sz="28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57224" y="5715016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Other labs as well</a:t>
            </a:r>
            <a:endParaRPr kumimoji="1" lang="ja-JP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Study results on tri</a:t>
            </a:r>
            <a:r>
              <a:rPr lang="en-US" altLang="ja-JP" dirty="0" smtClean="0"/>
              <a:t>a</a:t>
            </a:r>
            <a:r>
              <a:rPr kumimoji="1" lang="en-US" altLang="ja-JP" dirty="0" smtClean="0"/>
              <a:t>ls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14348" y="1428736"/>
            <a:ext cx="791376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Valery famous curve    </a:t>
            </a:r>
            <a:endParaRPr kumimoji="1" lang="en-US" altLang="ja-JP" sz="2800" dirty="0" smtClean="0"/>
          </a:p>
          <a:p>
            <a:r>
              <a:rPr lang="en-US" altLang="ja-JP" sz="2800" dirty="0" smtClean="0"/>
              <a:t>	</a:t>
            </a:r>
            <a:r>
              <a:rPr lang="en-US" altLang="ja-JP" sz="2800" dirty="0" smtClean="0"/>
              <a:t>copper single-cell experiments all fit well </a:t>
            </a:r>
            <a:r>
              <a:rPr kumimoji="1" lang="en-US" altLang="ja-JP" sz="2800" dirty="0" smtClean="0"/>
              <a:t>by </a:t>
            </a:r>
            <a:r>
              <a:rPr kumimoji="1" lang="en-US" altLang="ja-JP" sz="2800" dirty="0" smtClean="0"/>
              <a:t>Hs</a:t>
            </a:r>
          </a:p>
          <a:p>
            <a:r>
              <a:rPr lang="en-US" altLang="ja-JP" sz="2800" dirty="0" smtClean="0"/>
              <a:t> 	at very high gradient</a:t>
            </a:r>
          </a:p>
          <a:p>
            <a:r>
              <a:rPr lang="en-US" altLang="ja-JP" sz="2800" dirty="0" smtClean="0"/>
              <a:t>	what about 80-100 MV/m range?</a:t>
            </a:r>
          </a:p>
          <a:p>
            <a:r>
              <a:rPr lang="en-US" altLang="ja-JP" sz="2800" dirty="0" smtClean="0"/>
              <a:t>		processing speed different? 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0034" y="3357562"/>
            <a:ext cx="846167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Critical comparison between </a:t>
            </a:r>
          </a:p>
          <a:p>
            <a:r>
              <a:rPr lang="en-US" altLang="ja-JP" sz="2800" dirty="0" smtClean="0"/>
              <a:t>	</a:t>
            </a:r>
            <a:r>
              <a:rPr kumimoji="1" lang="en-US" altLang="ja-JP" sz="2800" dirty="0" smtClean="0"/>
              <a:t>CERN-made structures </a:t>
            </a:r>
            <a:r>
              <a:rPr kumimoji="1" lang="en-US" altLang="ja-JP" sz="2800" dirty="0" err="1" smtClean="0"/>
              <a:t>vs</a:t>
            </a:r>
            <a:r>
              <a:rPr kumimoji="1" lang="en-US" altLang="ja-JP" sz="2800" dirty="0" smtClean="0"/>
              <a:t> SLAC/KEK-made ones?</a:t>
            </a:r>
          </a:p>
          <a:p>
            <a:r>
              <a:rPr lang="en-US" altLang="ja-JP" sz="2800" dirty="0" smtClean="0"/>
              <a:t>For me, I do not have any clear idea yet</a:t>
            </a:r>
          </a:p>
          <a:p>
            <a:r>
              <a:rPr kumimoji="1" lang="en-US" altLang="ja-JP" sz="2800" dirty="0" smtClean="0"/>
              <a:t>	can be compared?</a:t>
            </a:r>
          </a:p>
          <a:p>
            <a:r>
              <a:rPr lang="en-US" altLang="ja-JP" sz="2800" dirty="0" smtClean="0"/>
              <a:t>	</a:t>
            </a:r>
            <a:r>
              <a:rPr kumimoji="1" lang="en-US" altLang="ja-JP" sz="2800" dirty="0" smtClean="0"/>
              <a:t>how different?  </a:t>
            </a:r>
            <a:r>
              <a:rPr lang="en-US" altLang="ja-JP" sz="2800" dirty="0" smtClean="0"/>
              <a:t>how reproducible?</a:t>
            </a:r>
          </a:p>
          <a:p>
            <a:r>
              <a:rPr kumimoji="1" lang="en-US" altLang="ja-JP" sz="2800" dirty="0" smtClean="0"/>
              <a:t>	can </a:t>
            </a:r>
            <a:r>
              <a:rPr lang="en-US" altLang="ja-JP" sz="2800" dirty="0" smtClean="0"/>
              <a:t>we </a:t>
            </a:r>
            <a:r>
              <a:rPr kumimoji="1" lang="en-US" altLang="ja-JP" sz="2800" dirty="0" smtClean="0"/>
              <a:t>understanding the reason of the difference</a:t>
            </a:r>
          </a:p>
          <a:p>
            <a:r>
              <a:rPr lang="en-US" altLang="ja-JP" sz="2800" dirty="0" smtClean="0"/>
              <a:t>	…….</a:t>
            </a:r>
            <a:endParaRPr kumimoji="1" lang="ja-JP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Various t</a:t>
            </a:r>
            <a:r>
              <a:rPr kumimoji="1" lang="en-US" altLang="ja-JP" dirty="0" smtClean="0"/>
              <a:t>rials to understand BD trigger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14348" y="1571612"/>
            <a:ext cx="8015286" cy="4383087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Try to understand / deduce from prototype structure test</a:t>
            </a:r>
          </a:p>
          <a:p>
            <a:r>
              <a:rPr kumimoji="1" lang="en-US" altLang="ja-JP" dirty="0" smtClean="0"/>
              <a:t>DC high voltage studies</a:t>
            </a:r>
          </a:p>
          <a:p>
            <a:r>
              <a:rPr lang="en-US" altLang="ja-JP" dirty="0" smtClean="0"/>
              <a:t>Single-cell SW test</a:t>
            </a:r>
          </a:p>
          <a:p>
            <a:r>
              <a:rPr kumimoji="1" lang="en-US" altLang="ja-JP" dirty="0" smtClean="0"/>
              <a:t>Simulation from migration, atomic motion, plasma …</a:t>
            </a:r>
          </a:p>
          <a:p>
            <a:r>
              <a:rPr lang="en-US" altLang="ja-JP" dirty="0" smtClean="0"/>
              <a:t>Dark current and associated beta value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Research also needed for suppressing the effect due to BD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85786" y="2000240"/>
            <a:ext cx="7901014" cy="3983047"/>
          </a:xfrm>
        </p:spPr>
        <p:txBody>
          <a:bodyPr/>
          <a:lstStyle/>
          <a:p>
            <a:r>
              <a:rPr kumimoji="1" lang="en-US" altLang="ja-JP" dirty="0" smtClean="0"/>
              <a:t>By using </a:t>
            </a:r>
            <a:r>
              <a:rPr kumimoji="1" lang="en-US" altLang="ja-JP" dirty="0" err="1" smtClean="0"/>
              <a:t>Moly</a:t>
            </a:r>
            <a:r>
              <a:rPr kumimoji="1" lang="en-US" altLang="ja-JP" dirty="0" smtClean="0"/>
              <a:t>, SUS, etc.</a:t>
            </a:r>
          </a:p>
          <a:p>
            <a:pPr lvl="1"/>
            <a:r>
              <a:rPr lang="en-US" altLang="ja-JP" dirty="0" smtClean="0"/>
              <a:t>Processing speed slower?</a:t>
            </a:r>
          </a:p>
          <a:p>
            <a:pPr lvl="1"/>
            <a:r>
              <a:rPr kumimoji="1" lang="en-US" altLang="ja-JP" dirty="0" smtClean="0"/>
              <a:t>Final BDR equivalent to copper?</a:t>
            </a:r>
          </a:p>
          <a:p>
            <a:r>
              <a:rPr lang="en-US" altLang="ja-JP" dirty="0" smtClean="0"/>
              <a:t>Suppression of delta-F due to BD</a:t>
            </a:r>
            <a:endParaRPr lang="ja-JP" altLang="en-US" dirty="0" smtClean="0"/>
          </a:p>
          <a:p>
            <a:r>
              <a:rPr lang="en-US" altLang="ja-JP" dirty="0" smtClean="0"/>
              <a:t>Evolution of BDR versus long term operation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Not well planned in my mind for now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2011/9/28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6B0E-F3C3-4A31-AEB7-8057DCCE4348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LCWS2011, Granada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396</Words>
  <Application>Microsoft Office PowerPoint</Application>
  <PresentationFormat>画面に合わせる (4:3)</PresentationFormat>
  <Paragraphs>117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Office テーマ</vt:lpstr>
      <vt:lpstr>Effort to identify the critical issues for high gradient</vt:lpstr>
      <vt:lpstr>Present main focus toward LC</vt:lpstr>
      <vt:lpstr>Basic technology  and critical issues to be (re-)examined</vt:lpstr>
      <vt:lpstr>Further improvement needed?</vt:lpstr>
      <vt:lpstr>Need to systematically understand all the results on prototype structures</vt:lpstr>
      <vt:lpstr>Some technical trials</vt:lpstr>
      <vt:lpstr>Study results on trials</vt:lpstr>
      <vt:lpstr>Various trials to understand BD trigger</vt:lpstr>
      <vt:lpstr>Research also needed for suppressing the effect due to BD</vt:lpstr>
      <vt:lpstr>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Effort to identify the critical issues for high gradient</dc:title>
  <dc:creator>higo</dc:creator>
  <cp:lastModifiedBy>higo</cp:lastModifiedBy>
  <cp:revision>16</cp:revision>
  <dcterms:created xsi:type="dcterms:W3CDTF">2011-09-19T11:52:30Z</dcterms:created>
  <dcterms:modified xsi:type="dcterms:W3CDTF">2011-09-28T12:28:58Z</dcterms:modified>
</cp:coreProperties>
</file>